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8"/>
  </p:notesMasterIdLst>
  <p:sldIdLst>
    <p:sldId id="259" r:id="rId2"/>
    <p:sldId id="278" r:id="rId3"/>
    <p:sldId id="265" r:id="rId4"/>
    <p:sldId id="279" r:id="rId5"/>
    <p:sldId id="266" r:id="rId6"/>
    <p:sldId id="267" r:id="rId7"/>
    <p:sldId id="268" r:id="rId8"/>
    <p:sldId id="269" r:id="rId9"/>
    <p:sldId id="270" r:id="rId10"/>
    <p:sldId id="271" r:id="rId11"/>
    <p:sldId id="272" r:id="rId12"/>
    <p:sldId id="273" r:id="rId13"/>
    <p:sldId id="274" r:id="rId14"/>
    <p:sldId id="275" r:id="rId15"/>
    <p:sldId id="276" r:id="rId16"/>
    <p:sldId id="277"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p:restoredLeft sz="13803" autoAdjust="0"/>
    <p:restoredTop sz="96014" autoAdjust="0"/>
  </p:normalViewPr>
  <p:slideViewPr>
    <p:cSldViewPr>
      <p:cViewPr varScale="1">
        <p:scale>
          <a:sx n="98" d="100"/>
          <a:sy n="98" d="100"/>
        </p:scale>
        <p:origin x="-15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9</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27/07/15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avid.abcc.ncifcrf.gov/" TargetMode="Externa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2</a:t>
            </a:r>
            <a:endParaRPr lang="en-US" dirty="0"/>
          </a:p>
        </p:txBody>
      </p:sp>
      <p:sp>
        <p:nvSpPr>
          <p:cNvPr id="5" name="Subtitle 4"/>
          <p:cNvSpPr>
            <a:spLocks noGrp="1"/>
          </p:cNvSpPr>
          <p:nvPr>
            <p:ph type="subTitle" idx="1"/>
          </p:nvPr>
        </p:nvSpPr>
        <p:spPr/>
        <p:txBody>
          <a:bodyPr>
            <a:normAutofit lnSpcReduction="10000"/>
          </a:bodyPr>
          <a:lstStyle/>
          <a:p>
            <a:r>
              <a:rPr lang="en-US" dirty="0" smtClean="0"/>
              <a:t>Animal model of Type I Diabetes</a:t>
            </a:r>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in our top 100 genes…</a:t>
            </a:r>
            <a:endParaRPr lang="en-US" dirty="0"/>
          </a:p>
        </p:txBody>
      </p:sp>
      <p:pic>
        <p:nvPicPr>
          <p:cNvPr id="3" name="Picture 2" descr="Screen Shot 2014-08-19 at 5.50.30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6" y="1268760"/>
            <a:ext cx="6016103" cy="4824536"/>
          </a:xfrm>
          <a:prstGeom prst="rect">
            <a:avLst/>
          </a:prstGeom>
        </p:spPr>
      </p:pic>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95937" y="4077072"/>
            <a:ext cx="4732474" cy="1800200"/>
          </a:xfrm>
          <a:prstGeom prst="rect">
            <a:avLst/>
          </a:prstGeom>
          <a:ln>
            <a:solidFill>
              <a:srgbClr val="3366FF"/>
            </a:solidFill>
          </a:ln>
        </p:spPr>
      </p:pic>
      <p:sp>
        <p:nvSpPr>
          <p:cNvPr id="5" name="Rectangle 4"/>
          <p:cNvSpPr/>
          <p:nvPr/>
        </p:nvSpPr>
        <p:spPr>
          <a:xfrm>
            <a:off x="251520"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a:latin typeface="Arial" charset="0"/>
                <a:ea typeface="ＭＳ Ｐゴシック" charset="0"/>
                <a:cs typeface="Arial" charset="0"/>
              </a:rPr>
              <a:t>Animal treatment and tissue collection:</a:t>
            </a:r>
          </a:p>
          <a:p>
            <a:pPr lvl="1"/>
            <a:r>
              <a:rPr lang="en-AU" sz="1600">
                <a:latin typeface="Arial" charset="0"/>
                <a:ea typeface="ＭＳ Ｐゴシック" charset="0"/>
                <a:cs typeface="Arial" charset="0"/>
              </a:rPr>
              <a:t>Mice with coronary artery occluded or sham</a:t>
            </a:r>
          </a:p>
          <a:p>
            <a:pPr lvl="1"/>
            <a:r>
              <a:rPr lang="en-AU" sz="1600">
                <a:latin typeface="Arial" charset="0"/>
                <a:ea typeface="ＭＳ Ｐゴシック" charset="0"/>
                <a:cs typeface="Arial" charset="0"/>
              </a:rPr>
              <a:t>Treated with synthetic ghrelin analogue or placebo</a:t>
            </a:r>
          </a:p>
          <a:p>
            <a:pPr lvl="1"/>
            <a:r>
              <a:rPr lang="en-AU" sz="1600">
                <a:latin typeface="Arial" charset="0"/>
                <a:ea typeface="ＭＳ Ｐゴシック" charset="0"/>
                <a:cs typeface="Arial" charset="0"/>
              </a:rPr>
              <a:t>Mice sacrificed and ventricle frozen in liquid nitrogen</a:t>
            </a:r>
          </a:p>
          <a:p>
            <a:pPr lvl="1">
              <a:spcBef>
                <a:spcPts val="800"/>
              </a:spcBef>
            </a:pPr>
            <a:r>
              <a:rPr lang="en-AU" sz="1600">
                <a:latin typeface="Arial" charset="0"/>
                <a:ea typeface="ＭＳ Ｐゴシック" charset="0"/>
                <a:cs typeface="Arial" charset="0"/>
              </a:rPr>
              <a:t>RNA extracted and cDNA synthesised</a:t>
            </a:r>
          </a:p>
          <a:p>
            <a:pPr>
              <a:spcBef>
                <a:spcPts val="800"/>
              </a:spcBef>
            </a:pPr>
            <a:r>
              <a:rPr lang="en-AU" sz="1800">
                <a:latin typeface="Arial" charset="0"/>
                <a:ea typeface="ＭＳ Ｐゴシック" charset="0"/>
                <a:cs typeface="Arial" charset="0"/>
              </a:rPr>
              <a:t>Online databases of microarray &amp; seqRNA results analysed for genes of interest</a:t>
            </a:r>
          </a:p>
          <a:p>
            <a:pPr>
              <a:spcBef>
                <a:spcPts val="800"/>
              </a:spcBef>
            </a:pPr>
            <a:r>
              <a:rPr lang="en-AU" sz="1800">
                <a:latin typeface="Arial" charset="0"/>
                <a:ea typeface="ＭＳ Ｐゴシック" charset="0"/>
                <a:cs typeface="Arial" charset="0"/>
              </a:rPr>
              <a:t>In groups of 3-4 you will:</a:t>
            </a:r>
          </a:p>
          <a:p>
            <a:pPr lvl="1"/>
            <a:r>
              <a:rPr lang="en-AU" sz="1800">
                <a:latin typeface="Arial" charset="0"/>
                <a:ea typeface="ＭＳ Ｐゴシック" charset="0"/>
                <a:cs typeface="Arial" charset="0"/>
              </a:rPr>
              <a:t>Perform literature searches and to select a gene of interest</a:t>
            </a:r>
          </a:p>
          <a:p>
            <a:pPr lvl="1"/>
            <a:r>
              <a:rPr lang="en-AU" sz="1800">
                <a:latin typeface="Arial" charset="0"/>
                <a:ea typeface="ＭＳ Ｐゴシック" charset="0"/>
                <a:cs typeface="Arial" charset="0"/>
              </a:rPr>
              <a:t>Design primers for your gene</a:t>
            </a:r>
          </a:p>
          <a:p>
            <a:pPr lvl="1"/>
            <a:r>
              <a:rPr lang="en-AU" sz="1800">
                <a:latin typeface="Arial" charset="0"/>
                <a:ea typeface="ＭＳ Ｐゴシック" charset="0"/>
                <a:cs typeface="Arial" charset="0"/>
              </a:rPr>
              <a:t>Perform qPCR and analyse the results</a:t>
            </a:r>
          </a:p>
          <a:p>
            <a:pPr>
              <a:spcBef>
                <a:spcPts val="800"/>
              </a:spcBef>
            </a:pPr>
            <a:r>
              <a:rPr lang="en-AU" sz="1800">
                <a:latin typeface="Arial" charset="0"/>
                <a:ea typeface="ＭＳ Ｐゴシック" charset="0"/>
                <a:cs typeface="Arial" charset="0"/>
              </a:rPr>
              <a:t>Individual report on your experimental findings (20%)</a:t>
            </a:r>
          </a:p>
          <a:p>
            <a:pPr lvl="1"/>
            <a:r>
              <a:rPr lang="en-AU" sz="1800">
                <a:latin typeface="Arial" charset="0"/>
                <a:ea typeface="ＭＳ Ｐゴシック" charset="0"/>
                <a:cs typeface="Arial" charset="0"/>
              </a:rPr>
              <a:t>4 page limit (excluding reference list)</a:t>
            </a:r>
          </a:p>
          <a:p>
            <a:pPr lvl="1"/>
            <a:r>
              <a:rPr lang="en-AU" sz="1800">
                <a:latin typeface="Arial" charset="0"/>
                <a:ea typeface="ＭＳ Ｐゴシック" charset="0"/>
                <a:cs typeface="Arial" charset="0"/>
              </a:rPr>
              <a:t>Submitted online through Turnitin (link on Blackboard)</a:t>
            </a:r>
          </a:p>
          <a:p>
            <a:pPr lvl="1"/>
            <a:r>
              <a:rPr lang="en-AU" sz="1800">
                <a:latin typeface="Arial" charset="0"/>
                <a:ea typeface="ＭＳ Ｐゴシック" charset="0"/>
                <a:cs typeface="Arial" charset="0"/>
              </a:rPr>
              <a:t>Due in week 6 (1 week after final prac class)</a:t>
            </a:r>
          </a:p>
          <a:p>
            <a:endParaRPr lang="en-AU" sz="180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4082"/>
          </a:xfrm>
        </p:spPr>
        <p:txBody>
          <a:bodyPr>
            <a:noAutofit/>
          </a:bodyPr>
          <a:lstStyle/>
          <a:p>
            <a:r>
              <a:rPr lang="en-US" sz="3200" dirty="0">
                <a:solidFill>
                  <a:srgbClr val="008000"/>
                </a:solidFill>
              </a:rPr>
              <a:t>GEO: http://</a:t>
            </a:r>
            <a:r>
              <a:rPr lang="en-US" sz="3200" dirty="0" err="1">
                <a:solidFill>
                  <a:srgbClr val="008000"/>
                </a:solidFill>
              </a:rPr>
              <a:t>www.ncbi.nlm.nih.gov</a:t>
            </a:r>
            <a:r>
              <a:rPr lang="en-US" sz="3200" dirty="0">
                <a:solidFill>
                  <a:srgbClr val="008000"/>
                </a:solidFill>
              </a:rPr>
              <a:t>/</a:t>
            </a:r>
            <a:r>
              <a:rPr lang="en-US" sz="3200" dirty="0" smtClean="0">
                <a:solidFill>
                  <a:srgbClr val="008000"/>
                </a:solidFill>
              </a:rPr>
              <a:t>geo/</a:t>
            </a:r>
            <a:endParaRPr lang="en-US" sz="3200" dirty="0">
              <a:solidFill>
                <a:srgbClr val="008000"/>
              </a:solidFill>
            </a:endParaRPr>
          </a:p>
        </p:txBody>
      </p:sp>
      <p:pic>
        <p:nvPicPr>
          <p:cNvPr id="5" name="Picture 4" descr="Screen Shot 2014-08-19 at 8.59.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836712"/>
            <a:ext cx="6917765" cy="4482353"/>
          </a:xfrm>
          <a:prstGeom prst="rect">
            <a:avLst/>
          </a:prstGeom>
        </p:spPr>
      </p:pic>
      <p:pic>
        <p:nvPicPr>
          <p:cNvPr id="6" name="Picture 5" descr="Screen Shot 2014-08-19 at 8.59.3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2310166"/>
            <a:ext cx="6676434" cy="4364809"/>
          </a:xfrm>
          <a:prstGeom prst="rect">
            <a:avLst/>
          </a:prstGeom>
        </p:spPr>
      </p:pic>
      <p:sp>
        <p:nvSpPr>
          <p:cNvPr id="7" name="TextBox 6"/>
          <p:cNvSpPr txBox="1"/>
          <p:nvPr/>
        </p:nvSpPr>
        <p:spPr>
          <a:xfrm>
            <a:off x="107504" y="5890046"/>
            <a:ext cx="2304256" cy="923330"/>
          </a:xfrm>
          <a:prstGeom prst="rect">
            <a:avLst/>
          </a:prstGeom>
          <a:noFill/>
        </p:spPr>
        <p:txBody>
          <a:bodyPr wrap="square" rtlCol="0">
            <a:spAutoFit/>
          </a:bodyPr>
          <a:lstStyle/>
          <a:p>
            <a:r>
              <a:rPr lang="en-US" dirty="0" smtClean="0">
                <a:solidFill>
                  <a:srgbClr val="3366FF"/>
                </a:solidFill>
              </a:rPr>
              <a:t>Database of results from microarray and </a:t>
            </a:r>
            <a:r>
              <a:rPr lang="en-US" dirty="0" err="1" smtClean="0">
                <a:solidFill>
                  <a:srgbClr val="3366FF"/>
                </a:solidFill>
              </a:rPr>
              <a:t>seqRNA</a:t>
            </a:r>
            <a:r>
              <a:rPr lang="en-US" dirty="0" smtClean="0">
                <a:solidFill>
                  <a:srgbClr val="3366FF"/>
                </a:solidFill>
              </a:rPr>
              <a:t> experiments</a:t>
            </a:r>
            <a:endParaRPr lang="en-US" dirty="0">
              <a:solidFill>
                <a:srgbClr val="3366FF"/>
              </a:solidFill>
            </a:endParaRPr>
          </a:p>
        </p:txBody>
      </p:sp>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79134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Soooooo</a:t>
            </a:r>
            <a:r>
              <a:rPr lang="en-US" dirty="0" smtClean="0"/>
              <a:t> many experiments!!!</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Soooooo</a:t>
            </a:r>
            <a:r>
              <a:rPr lang="en-US" dirty="0"/>
              <a:t> much data!!!</a:t>
            </a:r>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88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I got lost in the data for a while ;)</a:t>
            </a:r>
            <a:endParaRPr lang="en-US"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268759"/>
            <a:ext cx="5077659" cy="4104457"/>
          </a:xfrm>
          <a:prstGeom prst="rect">
            <a:avLst/>
          </a:prstGeom>
        </p:spPr>
      </p:pic>
      <p:sp>
        <p:nvSpPr>
          <p:cNvPr id="4" name="TextBox 3"/>
          <p:cNvSpPr txBox="1"/>
          <p:nvPr/>
        </p:nvSpPr>
        <p:spPr>
          <a:xfrm>
            <a:off x="5436096" y="2708920"/>
            <a:ext cx="3563888" cy="3970318"/>
          </a:xfrm>
          <a:prstGeom prst="rect">
            <a:avLst/>
          </a:prstGeom>
          <a:noFill/>
        </p:spPr>
        <p:txBody>
          <a:bodyPr wrap="square" rtlCol="0">
            <a:spAutoFit/>
          </a:bodyPr>
          <a:lstStyle/>
          <a:p>
            <a:r>
              <a:rPr lang="en-US" dirty="0" smtClean="0"/>
              <a:t>…then focused!</a:t>
            </a:r>
          </a:p>
          <a:p>
            <a:r>
              <a:rPr lang="en-US" dirty="0" smtClean="0"/>
              <a:t>Data 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now we have our ‘top 100’ genes</a:t>
            </a:r>
            <a:endParaRPr lang="en-US" dirty="0"/>
          </a:p>
        </p:txBody>
      </p:sp>
      <p:sp>
        <p:nvSpPr>
          <p:cNvPr id="3" name="Content Placeholder 2"/>
          <p:cNvSpPr>
            <a:spLocks noGrp="1"/>
          </p:cNvSpPr>
          <p:nvPr>
            <p:ph idx="1"/>
          </p:nvPr>
        </p:nvSpPr>
        <p:spPr/>
        <p:txBody>
          <a:bodyPr/>
          <a:lstStyle/>
          <a:p>
            <a:r>
              <a:rPr lang="en-US" dirty="0" smtClean="0"/>
              <a:t>Genes which were up-regulated</a:t>
            </a:r>
          </a:p>
          <a:p>
            <a:pPr lvl="1"/>
            <a:r>
              <a:rPr lang="en-US" dirty="0" smtClean="0"/>
              <a:t>Twice as many copies of mRNA compared with control</a:t>
            </a:r>
          </a:p>
          <a:p>
            <a:r>
              <a:rPr lang="en-US" dirty="0" smtClean="0"/>
              <a:t>Genes that were down regulated </a:t>
            </a:r>
          </a:p>
          <a:p>
            <a:pPr lvl="1"/>
            <a:r>
              <a:rPr lang="en-US" dirty="0" smtClean="0"/>
              <a:t>less than half the expression of controls</a:t>
            </a:r>
          </a:p>
          <a:p>
            <a:endParaRPr lang="en-US" dirty="0" smtClean="0"/>
          </a:p>
          <a:p>
            <a:r>
              <a:rPr lang="en-US" dirty="0" smtClean="0"/>
              <a:t>Now how do you choose a single gene to investigate…?</a:t>
            </a:r>
            <a:endParaRPr lang="en-US" dirty="0"/>
          </a:p>
        </p:txBody>
      </p:sp>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 to the rescue!!!</a:t>
            </a:r>
            <a:endParaRPr lang="en-US" dirty="0"/>
          </a:p>
        </p:txBody>
      </p:sp>
      <p:pic>
        <p:nvPicPr>
          <p:cNvPr id="5" name="Picture 4" descr="Screen Shot 2014-08-19 at 5.49.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528" y="1700808"/>
            <a:ext cx="5931330" cy="4937039"/>
          </a:xfrm>
          <a:prstGeom prst="rect">
            <a:avLst/>
          </a:prstGeom>
        </p:spPr>
      </p:pic>
      <p:sp>
        <p:nvSpPr>
          <p:cNvPr id="6" name="TextBox 5"/>
          <p:cNvSpPr txBox="1"/>
          <p:nvPr/>
        </p:nvSpPr>
        <p:spPr>
          <a:xfrm>
            <a:off x="6588224" y="1412776"/>
            <a:ext cx="2376264" cy="224676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smtClean="0">
                <a:solidFill>
                  <a:schemeClr val="bg1"/>
                </a:solidFill>
              </a:rPr>
              <a:t>D</a:t>
            </a:r>
            <a:r>
              <a:rPr lang="en-US" sz="2800" dirty="0" smtClean="0">
                <a:solidFill>
                  <a:schemeClr val="accent5">
                    <a:lumMod val="20000"/>
                    <a:lumOff val="80000"/>
                  </a:schemeClr>
                </a:solidFill>
              </a:rPr>
              <a:t>atabase for </a:t>
            </a:r>
            <a:r>
              <a:rPr lang="en-US" sz="2800" dirty="0" smtClean="0">
                <a:solidFill>
                  <a:srgbClr val="FFFFFF"/>
                </a:solidFill>
              </a:rPr>
              <a:t>A</a:t>
            </a:r>
            <a:r>
              <a:rPr lang="en-US" sz="2800" dirty="0" smtClean="0">
                <a:solidFill>
                  <a:schemeClr val="accent5">
                    <a:lumMod val="20000"/>
                    <a:lumOff val="80000"/>
                  </a:schemeClr>
                </a:solidFill>
              </a:rPr>
              <a:t>nnotation, </a:t>
            </a:r>
            <a:r>
              <a:rPr lang="en-US" sz="2800" dirty="0" err="1" smtClean="0">
                <a:solidFill>
                  <a:srgbClr val="FFFFFF"/>
                </a:solidFill>
              </a:rPr>
              <a:t>V</a:t>
            </a:r>
            <a:r>
              <a:rPr lang="en-US" sz="2800" dirty="0" err="1" smtClean="0">
                <a:solidFill>
                  <a:schemeClr val="accent5">
                    <a:lumMod val="20000"/>
                    <a:lumOff val="80000"/>
                  </a:schemeClr>
                </a:solidFill>
              </a:rPr>
              <a:t>isualisation</a:t>
            </a:r>
            <a:r>
              <a:rPr lang="en-US" sz="2800" dirty="0" smtClean="0">
                <a:solidFill>
                  <a:schemeClr val="accent5">
                    <a:lumMod val="20000"/>
                    <a:lumOff val="80000"/>
                  </a:schemeClr>
                </a:solidFill>
              </a:rPr>
              <a:t> &amp; </a:t>
            </a:r>
            <a:r>
              <a:rPr lang="en-US" sz="2800" dirty="0" smtClean="0">
                <a:solidFill>
                  <a:srgbClr val="FFFFFF"/>
                </a:solidFill>
              </a:rPr>
              <a:t>I</a:t>
            </a:r>
            <a:r>
              <a:rPr lang="en-US" sz="2800" dirty="0" smtClean="0">
                <a:solidFill>
                  <a:schemeClr val="accent5">
                    <a:lumMod val="20000"/>
                    <a:lumOff val="80000"/>
                  </a:schemeClr>
                </a:solidFill>
              </a:rPr>
              <a:t>ntegrated </a:t>
            </a:r>
            <a:r>
              <a:rPr lang="en-US" sz="2800" dirty="0" smtClean="0">
                <a:solidFill>
                  <a:srgbClr val="FFFFFF"/>
                </a:solidFill>
              </a:rPr>
              <a:t>D</a:t>
            </a:r>
            <a:r>
              <a:rPr lang="en-US" sz="2800" dirty="0" smtClean="0">
                <a:solidFill>
                  <a:schemeClr val="accent5">
                    <a:lumMod val="20000"/>
                    <a:lumOff val="80000"/>
                  </a:schemeClr>
                </a:solidFill>
              </a:rPr>
              <a:t>iscovery</a:t>
            </a:r>
            <a:endParaRPr lang="en-US" sz="2800" dirty="0">
              <a:solidFill>
                <a:schemeClr val="accent5">
                  <a:lumMod val="20000"/>
                  <a:lumOff val="80000"/>
                </a:schemeClr>
              </a:solidFill>
            </a:endParaRPr>
          </a:p>
        </p:txBody>
      </p:sp>
      <p:sp>
        <p:nvSpPr>
          <p:cNvPr id="7" name="TextBox 6"/>
          <p:cNvSpPr txBox="1"/>
          <p:nvPr/>
        </p:nvSpPr>
        <p:spPr>
          <a:xfrm>
            <a:off x="6516216" y="5517232"/>
            <a:ext cx="2627784" cy="1200329"/>
          </a:xfrm>
          <a:prstGeom prst="rect">
            <a:avLst/>
          </a:prstGeom>
          <a:noFill/>
        </p:spPr>
        <p:txBody>
          <a:bodyPr wrap="square" rtlCol="0">
            <a:spAutoFit/>
          </a:bodyPr>
          <a:lstStyle/>
          <a:p>
            <a:r>
              <a:rPr lang="en-US" i="1" dirty="0" smtClean="0">
                <a:solidFill>
                  <a:schemeClr val="tx2">
                    <a:lumMod val="75000"/>
                  </a:schemeClr>
                </a:solidFill>
              </a:rPr>
              <a:t>…and many other sites like it – for review see:</a:t>
            </a:r>
          </a:p>
          <a:p>
            <a:r>
              <a:rPr lang="en-US" i="1" dirty="0" smtClean="0">
                <a:solidFill>
                  <a:schemeClr val="tx2">
                    <a:lumMod val="75000"/>
                  </a:schemeClr>
                </a:solidFill>
              </a:rPr>
              <a:t>Huang et al 2009 Nature Protocols 4: 44-57</a:t>
            </a:r>
            <a:endParaRPr lang="en-US" i="1" dirty="0">
              <a:solidFill>
                <a:schemeClr val="tx2">
                  <a:lumMod val="75000"/>
                </a:schemeClr>
              </a:solidFill>
            </a:endParaRPr>
          </a:p>
        </p:txBody>
      </p:sp>
      <p:sp>
        <p:nvSpPr>
          <p:cNvPr id="2" name="Rectangle 1"/>
          <p:cNvSpPr/>
          <p:nvPr/>
        </p:nvSpPr>
        <p:spPr>
          <a:xfrm>
            <a:off x="1259633" y="1196752"/>
            <a:ext cx="2304256" cy="646331"/>
          </a:xfrm>
          <a:prstGeom prst="rect">
            <a:avLst/>
          </a:prstGeom>
        </p:spPr>
        <p:txBody>
          <a:bodyPr wrap="square">
            <a:spAutoFit/>
          </a:bodyPr>
          <a:lstStyle/>
          <a:p>
            <a:r>
              <a:rPr lang="en-US" dirty="0" smtClean="0">
                <a:hlinkClick r:id="rId4"/>
              </a:rPr>
              <a:t>http://david.abcc.ncifcrf.gov/</a:t>
            </a:r>
            <a:endParaRPr lang="en-US" dirty="0"/>
          </a:p>
        </p:txBody>
      </p:sp>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2723</TotalTime>
  <Words>846</Words>
  <Application>Microsoft Macintosh PowerPoint</Application>
  <PresentationFormat>On-screen Show (4:3)</PresentationFormat>
  <Paragraphs>91</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Adjacency</vt:lpstr>
      <vt:lpstr>BIOM3015 Practical Module 2</vt:lpstr>
      <vt:lpstr>Module 1: Ischemic Heart Disease</vt:lpstr>
      <vt:lpstr>GEO: http://www.ncbi.nlm.nih.gov/geo/</vt:lpstr>
      <vt:lpstr>PowerPoint Presentation</vt:lpstr>
      <vt:lpstr>Soooooo many experiments!!!</vt:lpstr>
      <vt:lpstr>Soooooo much data!!!</vt:lpstr>
      <vt:lpstr>So I got lost in the data for a while ;)</vt:lpstr>
      <vt:lpstr>So now we have our ‘top 100’ genes</vt:lpstr>
      <vt:lpstr>DAVID to the rescue!!!</vt:lpstr>
      <vt:lpstr>Load in our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29</cp:revision>
  <cp:lastPrinted>2014-08-22T03:48:14Z</cp:lastPrinted>
  <dcterms:created xsi:type="dcterms:W3CDTF">2014-08-18T09:28:31Z</dcterms:created>
  <dcterms:modified xsi:type="dcterms:W3CDTF">2015-07-27T07:18:46Z</dcterms:modified>
</cp:coreProperties>
</file>